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notesMasterIdLst>
    <p:notesMasterId r:id="rId11"/>
  </p:notesMasterIdLst>
  <p:handoutMasterIdLst>
    <p:handoutMasterId r:id="rId12"/>
  </p:handoutMasterIdLst>
  <p:sldIdLst>
    <p:sldId id="429" r:id="rId2"/>
    <p:sldId id="835" r:id="rId3"/>
    <p:sldId id="832" r:id="rId4"/>
    <p:sldId id="836" r:id="rId5"/>
    <p:sldId id="833" r:id="rId6"/>
    <p:sldId id="837" r:id="rId7"/>
    <p:sldId id="834" r:id="rId8"/>
    <p:sldId id="838" r:id="rId9"/>
    <p:sldId id="812" r:id="rId10"/>
  </p:sldIdLst>
  <p:sldSz cx="9144000" cy="6858000" type="screen4x3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09">
          <p15:clr>
            <a:srgbClr val="A4A3A4"/>
          </p15:clr>
        </p15:guide>
        <p15:guide id="2" pos="218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1708"/>
    <a:srgbClr val="1407C6"/>
    <a:srgbClr val="000000"/>
    <a:srgbClr val="FEFE33"/>
    <a:srgbClr val="860E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1904" autoAdjust="0"/>
    <p:restoredTop sz="87659" autoAdjust="0"/>
  </p:normalViewPr>
  <p:slideViewPr>
    <p:cSldViewPr>
      <p:cViewPr varScale="1">
        <p:scale>
          <a:sx n="19" d="100"/>
          <a:sy n="19" d="100"/>
        </p:scale>
        <p:origin x="-104" y="-6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1638" y="72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271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295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8376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6677" y="4387136"/>
            <a:ext cx="5096722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4271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8376" y="8774271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E97F34-7A46-5C48-9994-4F17881B3FE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4986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DA8A38-43DE-1E45-BDAA-06CFBC403194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872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9pPr>
          </a:lstStyle>
          <a:p>
            <a:fld id="{1F02DB19-2E0F-4B50-AB6C-78EFCCAB0C90}" type="slidenum">
              <a:rPr lang="en-US" sz="1200" smtClean="0"/>
              <a:pPr/>
              <a:t>2</a:t>
            </a:fld>
            <a:endParaRPr lang="en-US" sz="1200" dirty="0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452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D85D09-D454-5B48-9B8D-8B9D79223F2D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3599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9pPr>
          </a:lstStyle>
          <a:p>
            <a:fld id="{1F02DB19-2E0F-4B50-AB6C-78EFCCAB0C90}" type="slidenum">
              <a:rPr lang="en-US" sz="1200" smtClean="0"/>
              <a:pPr/>
              <a:t>4</a:t>
            </a:fld>
            <a:endParaRPr lang="en-US" sz="1200" dirty="0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153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D85D09-D454-5B48-9B8D-8B9D79223F2D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711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9pPr>
          </a:lstStyle>
          <a:p>
            <a:fld id="{1F02DB19-2E0F-4B50-AB6C-78EFCCAB0C90}" type="slidenum">
              <a:rPr lang="en-US" sz="1200" smtClean="0"/>
              <a:pPr/>
              <a:t>6</a:t>
            </a:fld>
            <a:endParaRPr lang="en-US" sz="1200" dirty="0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8589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D85D09-D454-5B48-9B8D-8B9D79223F2D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803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MS PGothic" pitchFamily="34" charset="-128"/>
              </a:defRPr>
            </a:lvl9pPr>
          </a:lstStyle>
          <a:p>
            <a:fld id="{1F02DB19-2E0F-4B50-AB6C-78EFCCAB0C90}" type="slidenum">
              <a:rPr lang="en-US" sz="1200" smtClean="0"/>
              <a:pPr/>
              <a:t>8</a:t>
            </a:fld>
            <a:endParaRPr lang="en-US" sz="1200" dirty="0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347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charset="0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charset="0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charset="0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charset="0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</a:defRPr>
            </a:lvl9pPr>
          </a:lstStyle>
          <a:p>
            <a:fld id="{7ABD6BDA-6152-44CB-A213-562AECF422E3}" type="slidenum">
              <a:rPr lang="en-US" sz="1200"/>
              <a:pPr/>
              <a:t>9</a:t>
            </a:fld>
            <a:endParaRPr lang="en-US" sz="1200" dirty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542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1304-89E5-FC41-ACFD-0B55FAE87A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F631D-52DB-1447-A226-82DE15F1CC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1F7A-9A99-F440-AB2E-A35E1161887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BB5A-4CA8-5248-87E5-87E4D55D6F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C65D0-4649-F446-A949-9E1E20E5E10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0AF15-F3FB-A74B-AAEA-D2BF70839CD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1B0D1-A880-E34D-AFCF-959556EE692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9CC5-A27F-0847-A803-E78652675D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C664-25E8-FD45-80CF-0A4EAF443B3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D1C7-DAD4-FA4C-B411-5E87C498A9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9F08-5894-124D-8228-182F46930F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8619F-CFF2-5C43-B53A-D6B9DFB973F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EDexqzA5Ubo" TargetMode="External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AfiWrm-uSpI" TargetMode="External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C79GrDTonJY" TargetMode="External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C79GrDTonJY" TargetMode="External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04800"/>
            <a:ext cx="9067800" cy="1774825"/>
          </a:xfrm>
        </p:spPr>
        <p:txBody>
          <a:bodyPr>
            <a:normAutofit fontScale="90000"/>
          </a:bodyPr>
          <a:lstStyle/>
          <a:p>
            <a:r>
              <a:rPr lang="en-US" sz="4800" dirty="0" smtClean="0"/>
              <a:t>Exploring the Right Postsecondary Fit</a:t>
            </a:r>
            <a:r>
              <a:rPr lang="en-US" dirty="0" smtClean="0">
                <a:solidFill>
                  <a:srgbClr val="000000"/>
                </a:solidFill>
              </a:rPr>
              <a:t/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i="1" dirty="0" smtClean="0">
                <a:solidFill>
                  <a:srgbClr val="000000"/>
                </a:solidFill>
              </a:rPr>
              <a:t>Types of Colleges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8</a:t>
            </a:r>
            <a:r>
              <a:rPr lang="en-US" baseline="30000" dirty="0" smtClean="0">
                <a:solidFill>
                  <a:srgbClr val="000000"/>
                </a:solidFill>
              </a:rPr>
              <a:t>th</a:t>
            </a:r>
            <a:r>
              <a:rPr lang="en-US" dirty="0" smtClean="0">
                <a:solidFill>
                  <a:srgbClr val="000000"/>
                </a:solidFill>
              </a:rPr>
              <a:t> Grade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Advisory Activity 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39" t="29091" r="14772" b="53182"/>
          <a:stretch/>
        </p:blipFill>
        <p:spPr bwMode="auto">
          <a:xfrm>
            <a:off x="1905000" y="1941094"/>
            <a:ext cx="5248646" cy="2326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/>
            <a:r>
              <a:rPr lang="en-US" dirty="0" smtClean="0"/>
              <a:t>Type of Colleges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dirty="0" smtClean="0">
                <a:ea typeface="ＭＳ Ｐゴシック" pitchFamily="34" charset="-128"/>
              </a:rPr>
              <a:t>Technical and Career Colleges</a:t>
            </a:r>
          </a:p>
          <a:p>
            <a:pPr marL="457200" lvl="1" indent="0">
              <a:lnSpc>
                <a:spcPct val="90000"/>
              </a:lnSpc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Usually few months to two years</a:t>
            </a:r>
          </a:p>
          <a:p>
            <a:pPr marL="342900" lvl="1" indent="-342900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200" dirty="0" smtClean="0">
                <a:ea typeface="ＭＳ Ｐゴシック" pitchFamily="34" charset="-128"/>
              </a:rPr>
              <a:t>Community Colleges</a:t>
            </a:r>
          </a:p>
          <a:p>
            <a:pPr marL="400050" lvl="2" indent="0" eaLnBrk="1" hangingPunct="1">
              <a:lnSpc>
                <a:spcPct val="90000"/>
              </a:lnSpc>
              <a:buNone/>
              <a:defRPr/>
            </a:pPr>
            <a:r>
              <a:rPr lang="en-US" sz="2800" dirty="0" smtClean="0">
                <a:ea typeface="ＭＳ Ｐゴシック" pitchFamily="34" charset="-128"/>
              </a:rPr>
              <a:t> Usually 2-year schools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dirty="0" smtClean="0">
                <a:ea typeface="ＭＳ Ｐゴシック" pitchFamily="34" charset="-128"/>
              </a:rPr>
              <a:t>Colleges and Universities </a:t>
            </a:r>
          </a:p>
          <a:p>
            <a:pPr marL="457200" lvl="1" indent="0">
              <a:lnSpc>
                <a:spcPct val="90000"/>
              </a:lnSpc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4-Year schools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dirty="0">
                <a:ea typeface="ＭＳ Ｐゴシック" pitchFamily="34" charset="-128"/>
              </a:rPr>
              <a:t>Military Colleges </a:t>
            </a:r>
          </a:p>
          <a:p>
            <a:pPr marL="457200" lvl="1" indent="0">
              <a:lnSpc>
                <a:spcPct val="90000"/>
              </a:lnSpc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2 and 4 year </a:t>
            </a:r>
            <a:r>
              <a:rPr lang="en-US" dirty="0">
                <a:ea typeface="ＭＳ Ｐゴシック" pitchFamily="34" charset="-128"/>
              </a:rPr>
              <a:t>schools </a:t>
            </a:r>
          </a:p>
          <a:p>
            <a:pPr marL="457200" lvl="1" indent="0">
              <a:lnSpc>
                <a:spcPct val="90000"/>
              </a:lnSpc>
              <a:buNone/>
              <a:defRPr/>
            </a:pPr>
            <a:r>
              <a:rPr lang="en-US" dirty="0">
                <a:ea typeface="ＭＳ Ｐゴシック" pitchFamily="34" charset="-128"/>
              </a:rPr>
              <a:t>M</a:t>
            </a:r>
            <a:r>
              <a:rPr lang="en-US" dirty="0" smtClean="0">
                <a:ea typeface="ＭＳ Ｐゴシック" pitchFamily="34" charset="-128"/>
              </a:rPr>
              <a:t>ilitary academies  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dirty="0">
                <a:ea typeface="ＭＳ Ｐゴシック" pitchFamily="34" charset="-128"/>
              </a:rPr>
              <a:t>Online Colleges</a:t>
            </a:r>
          </a:p>
          <a:p>
            <a:pPr marL="457200" lvl="1" indent="0"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en-US" dirty="0" smtClean="0">
              <a:ea typeface="ＭＳ Ｐゴシック" pitchFamily="34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9" t="38409" r="58855" b="18409"/>
          <a:stretch/>
        </p:blipFill>
        <p:spPr bwMode="auto">
          <a:xfrm>
            <a:off x="5883843" y="4648200"/>
            <a:ext cx="326817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848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Video: Technical &amp; Career Colleges</a:t>
            </a:r>
            <a:endParaRPr lang="en-US" i="1" dirty="0"/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371600"/>
            <a:ext cx="9067800" cy="5486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dirty="0" smtClean="0"/>
              <a:t>Listen for:</a:t>
            </a:r>
          </a:p>
          <a:p>
            <a:pPr lvl="1">
              <a:spcBef>
                <a:spcPts val="0"/>
              </a:spcBef>
            </a:pPr>
            <a:r>
              <a:rPr lang="en-US" sz="3200" dirty="0" smtClean="0"/>
              <a:t> </a:t>
            </a:r>
            <a:r>
              <a:rPr lang="en-US" sz="3100" dirty="0" smtClean="0"/>
              <a:t>What percentage of technical college students get a job in their field right after graduation? </a:t>
            </a:r>
          </a:p>
          <a:p>
            <a:pPr lvl="1">
              <a:spcBef>
                <a:spcPts val="0"/>
              </a:spcBef>
            </a:pPr>
            <a:r>
              <a:rPr lang="en-US" sz="3100" dirty="0"/>
              <a:t> </a:t>
            </a:r>
            <a:r>
              <a:rPr lang="en-US" sz="3100" dirty="0" smtClean="0"/>
              <a:t>What type of college is often good for people who like to work with their hands? 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800" i="1" dirty="0" smtClean="0"/>
              <a:t>(Click on picture to play video)</a:t>
            </a:r>
            <a:r>
              <a:rPr lang="en-US" sz="3600" dirty="0" smtClean="0"/>
              <a:t>  </a:t>
            </a:r>
            <a:endParaRPr lang="en-US" sz="3600" dirty="0"/>
          </a:p>
        </p:txBody>
      </p:sp>
      <p:pic>
        <p:nvPicPr>
          <p:cNvPr id="5122" name="Picture 2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0" t="32159" r="52083" b="38538"/>
          <a:stretch/>
        </p:blipFill>
        <p:spPr bwMode="auto">
          <a:xfrm>
            <a:off x="2057400" y="4392689"/>
            <a:ext cx="5105400" cy="24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9607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Technical &amp; Career College Highlights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447800"/>
            <a:ext cx="9144000" cy="5410200"/>
          </a:xfrm>
        </p:spPr>
        <p:txBody>
          <a:bodyPr>
            <a:normAutofit/>
          </a:bodyPr>
          <a:lstStyle/>
          <a:p>
            <a:pPr marL="223838" indent="-223838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800" dirty="0">
                <a:ea typeface="ＭＳ Ｐゴシック" pitchFamily="34" charset="-128"/>
              </a:rPr>
              <a:t>F</a:t>
            </a:r>
            <a:r>
              <a:rPr lang="en-US" sz="2800" dirty="0" smtClean="0">
                <a:ea typeface="ＭＳ Ｐゴシック" pitchFamily="34" charset="-128"/>
              </a:rPr>
              <a:t>ocus is on </a:t>
            </a:r>
            <a:r>
              <a:rPr lang="en-US" sz="2800" dirty="0">
                <a:ea typeface="ＭＳ Ｐゴシック" pitchFamily="34" charset="-128"/>
              </a:rPr>
              <a:t>career skills and information </a:t>
            </a:r>
            <a:endParaRPr lang="en-US" sz="2800" dirty="0" smtClean="0">
              <a:ea typeface="ＭＳ Ｐゴシック" pitchFamily="34" charset="-128"/>
            </a:endParaRPr>
          </a:p>
          <a:p>
            <a:pPr marL="223838" indent="-223838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800" dirty="0" smtClean="0">
                <a:ea typeface="ＭＳ Ｐゴシック" pitchFamily="34" charset="-128"/>
              </a:rPr>
              <a:t>Often good for people who like to work with their hands</a:t>
            </a:r>
          </a:p>
          <a:p>
            <a:pPr marL="223838" indent="-223838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800" dirty="0" smtClean="0">
                <a:ea typeface="ＭＳ Ｐゴシック" pitchFamily="34" charset="-128"/>
              </a:rPr>
              <a:t>95% of students go straight to their career after graduation</a:t>
            </a:r>
          </a:p>
          <a:p>
            <a:pPr marL="223838" indent="-223838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800" dirty="0" smtClean="0">
                <a:ea typeface="ＭＳ Ｐゴシック" pitchFamily="34" charset="-128"/>
              </a:rPr>
              <a:t>Length of time: 2 months to 2 years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600" dirty="0" smtClean="0">
                <a:ea typeface="ＭＳ Ｐゴシック" pitchFamily="34" charset="-128"/>
              </a:rPr>
              <a:t>2 months to 1 year of schooling to earn a certificate</a:t>
            </a:r>
          </a:p>
          <a:p>
            <a:pPr lvl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600" dirty="0" smtClean="0">
                <a:ea typeface="ＭＳ Ｐゴシック" pitchFamily="34" charset="-128"/>
              </a:rPr>
              <a:t>2 years to earn an associate’s degree</a:t>
            </a:r>
          </a:p>
          <a:p>
            <a:pPr lvl="2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dirty="0" smtClean="0">
                <a:ea typeface="ＭＳ Ｐゴシック" pitchFamily="34" charset="-128"/>
              </a:rPr>
              <a:t>Some graduates go on to earn a 4-year degree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800" dirty="0" smtClean="0">
                <a:ea typeface="ＭＳ Ｐゴシック" pitchFamily="34" charset="-128"/>
              </a:rPr>
              <a:t>Usually costs less than</a:t>
            </a:r>
          </a:p>
          <a:p>
            <a:pPr marL="457200" lvl="1" indent="0">
              <a:lnSpc>
                <a:spcPct val="90000"/>
              </a:lnSpc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4 year schools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en-US" sz="3000" dirty="0" smtClean="0">
              <a:ea typeface="ＭＳ Ｐゴシック" pitchFamily="34" charset="-12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3" t="34946" r="51700" b="36818"/>
          <a:stretch/>
        </p:blipFill>
        <p:spPr bwMode="auto">
          <a:xfrm>
            <a:off x="4008874" y="4572000"/>
            <a:ext cx="5143148" cy="2273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3938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Video: Community Colleges</a:t>
            </a:r>
            <a:endParaRPr lang="en-US" i="1" dirty="0"/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371600"/>
            <a:ext cx="9067800" cy="5486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dirty="0" smtClean="0"/>
              <a:t>Listen for:</a:t>
            </a:r>
          </a:p>
          <a:p>
            <a:pPr marL="465138" lvl="1" indent="-241300">
              <a:spcBef>
                <a:spcPts val="0"/>
              </a:spcBef>
            </a:pPr>
            <a:r>
              <a:rPr lang="en-US" sz="3200" dirty="0"/>
              <a:t> </a:t>
            </a:r>
            <a:r>
              <a:rPr lang="en-US" sz="3200" dirty="0" smtClean="0"/>
              <a:t>What are the average class sizes at community colleges? </a:t>
            </a:r>
          </a:p>
          <a:p>
            <a:pPr marL="465138" lvl="1" indent="-241300">
              <a:spcBef>
                <a:spcPts val="0"/>
              </a:spcBef>
            </a:pPr>
            <a:r>
              <a:rPr lang="en-US" sz="3200" dirty="0"/>
              <a:t> </a:t>
            </a:r>
            <a:r>
              <a:rPr lang="en-US" sz="3200" dirty="0" smtClean="0"/>
              <a:t>Can an associate’s degree at a community college lead to a high skill career with a good wage? 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2000" i="1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000" i="1" dirty="0" smtClean="0"/>
              <a:t>(Click on picture to play video)</a:t>
            </a:r>
            <a:r>
              <a:rPr lang="en-US" sz="2000" dirty="0" smtClean="0"/>
              <a:t>  </a:t>
            </a:r>
            <a:endParaRPr lang="en-US" sz="2000" dirty="0"/>
          </a:p>
        </p:txBody>
      </p:sp>
      <p:pic>
        <p:nvPicPr>
          <p:cNvPr id="6147" name="Picture 3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30304" r="52466" b="38834"/>
          <a:stretch/>
        </p:blipFill>
        <p:spPr bwMode="auto">
          <a:xfrm>
            <a:off x="2286000" y="4589354"/>
            <a:ext cx="4355869" cy="22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8751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Community College Highlights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447800"/>
            <a:ext cx="9144000" cy="5410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>
                <a:ea typeface="ＭＳ Ｐゴシック" pitchFamily="34" charset="-128"/>
              </a:rPr>
              <a:t>T</a:t>
            </a:r>
            <a:r>
              <a:rPr lang="en-US" sz="3000" dirty="0" smtClean="0">
                <a:ea typeface="ＭＳ Ｐゴシック" pitchFamily="34" charset="-128"/>
              </a:rPr>
              <a:t>ake general education courses before going to 4-year college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 smtClean="0">
                <a:ea typeface="ＭＳ Ｐゴシック" pitchFamily="34" charset="-128"/>
              </a:rPr>
              <a:t>2-year associate’s degree can lead directly to a high-skill career with a good wage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 smtClean="0">
                <a:ea typeface="ＭＳ Ｐゴシック" pitchFamily="34" charset="-128"/>
              </a:rPr>
              <a:t>May not a be good choice for some 4-year programs</a:t>
            </a:r>
          </a:p>
          <a:p>
            <a:pPr marL="336550" lvl="1" indent="0">
              <a:lnSpc>
                <a:spcPct val="90000"/>
              </a:lnSpc>
              <a:buNone/>
              <a:defRPr/>
            </a:pPr>
            <a:r>
              <a:rPr lang="en-US" sz="2600" dirty="0" smtClean="0">
                <a:ea typeface="ＭＳ Ｐゴシック" pitchFamily="34" charset="-128"/>
              </a:rPr>
              <a:t>    Example: May still need 3 years for some engineering degrees 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 smtClean="0">
                <a:ea typeface="ＭＳ Ｐゴシック" pitchFamily="34" charset="-128"/>
              </a:rPr>
              <a:t>Evening and weekend classes are often available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 smtClean="0">
                <a:ea typeface="ＭＳ Ｐゴシック" pitchFamily="34" charset="-128"/>
              </a:rPr>
              <a:t>Smaller class sizes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 smtClean="0">
                <a:ea typeface="ＭＳ Ｐゴシック" pitchFamily="34" charset="-128"/>
              </a:rPr>
              <a:t>More students live at home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 smtClean="0">
                <a:ea typeface="ＭＳ Ｐゴシック" pitchFamily="34" charset="-128"/>
              </a:rPr>
              <a:t>Usually </a:t>
            </a:r>
            <a:r>
              <a:rPr lang="en-US" sz="3000" dirty="0">
                <a:ea typeface="ＭＳ Ｐゴシック" pitchFamily="34" charset="-128"/>
              </a:rPr>
              <a:t>costs less </a:t>
            </a:r>
            <a:r>
              <a:rPr lang="en-US" sz="3000" dirty="0" smtClean="0">
                <a:ea typeface="ＭＳ Ｐゴシック" pitchFamily="34" charset="-128"/>
              </a:rPr>
              <a:t>than</a:t>
            </a:r>
            <a:endParaRPr lang="en-US" sz="3000" dirty="0">
              <a:ea typeface="ＭＳ Ｐゴシック" pitchFamily="34" charset="-128"/>
            </a:endParaRPr>
          </a:p>
          <a:p>
            <a:pPr marL="457200" lvl="1" indent="0">
              <a:lnSpc>
                <a:spcPct val="90000"/>
              </a:lnSpc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4 year schools</a:t>
            </a:r>
            <a:endParaRPr lang="en-US" dirty="0">
              <a:ea typeface="ＭＳ Ｐゴシック" pitchFamily="34" charset="-128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4" t="34545" r="51061" b="36818"/>
          <a:stretch/>
        </p:blipFill>
        <p:spPr bwMode="auto">
          <a:xfrm>
            <a:off x="4800600" y="4706696"/>
            <a:ext cx="4343401" cy="2151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9530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Video: 4-Year Colleges and Universities</a:t>
            </a:r>
            <a:endParaRPr lang="en-US" i="1" dirty="0"/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371600"/>
            <a:ext cx="9067800" cy="5486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dirty="0" smtClean="0"/>
              <a:t>Listen for:</a:t>
            </a:r>
          </a:p>
          <a:p>
            <a:pPr lvl="1">
              <a:spcBef>
                <a:spcPts val="0"/>
              </a:spcBef>
            </a:pPr>
            <a:r>
              <a:rPr lang="en-US" sz="3200" dirty="0" smtClean="0"/>
              <a:t> </a:t>
            </a:r>
            <a:r>
              <a:rPr lang="en-US" sz="3100" dirty="0" smtClean="0"/>
              <a:t>Where do many students go to study off campus? </a:t>
            </a:r>
          </a:p>
          <a:p>
            <a:pPr lvl="1">
              <a:spcBef>
                <a:spcPts val="0"/>
              </a:spcBef>
            </a:pPr>
            <a:r>
              <a:rPr lang="en-US" sz="3100" dirty="0"/>
              <a:t> </a:t>
            </a:r>
            <a:r>
              <a:rPr lang="en-US" sz="3100" dirty="0" smtClean="0"/>
              <a:t>Where do most first-year students live? 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2000" i="1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2000" i="1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000" i="1" dirty="0" smtClean="0"/>
              <a:t>(Click on picture to play video)</a:t>
            </a:r>
            <a:r>
              <a:rPr lang="en-US" sz="2000" dirty="0" smtClean="0"/>
              <a:t>  </a:t>
            </a:r>
            <a:endParaRPr lang="en-US" sz="2000" dirty="0"/>
          </a:p>
        </p:txBody>
      </p:sp>
      <p:pic>
        <p:nvPicPr>
          <p:cNvPr id="4098" name="Picture 2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9" t="19773" r="48760" b="47990"/>
          <a:stretch/>
        </p:blipFill>
        <p:spPr bwMode="auto">
          <a:xfrm>
            <a:off x="1981200" y="4267201"/>
            <a:ext cx="5004716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4132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200" dirty="0" smtClean="0"/>
              <a:t>4-Year Colleges &amp; Universities Highlights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447800"/>
            <a:ext cx="9144000" cy="5410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 smtClean="0">
                <a:ea typeface="ＭＳ Ｐゴシック" pitchFamily="34" charset="-128"/>
              </a:rPr>
              <a:t>Required to obtain general knowledge in the arts, sciences, and humanities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 smtClean="0">
                <a:ea typeface="ＭＳ Ｐゴシック" pitchFamily="34" charset="-128"/>
              </a:rPr>
              <a:t>Colleges tend to have smaller campuses and classes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 smtClean="0">
                <a:ea typeface="ＭＳ Ｐゴシック" pitchFamily="34" charset="-128"/>
              </a:rPr>
              <a:t>Universities tend to offer a wider variety 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 smtClean="0">
                <a:ea typeface="ＭＳ Ｐゴシック" pitchFamily="34" charset="-128"/>
              </a:rPr>
              <a:t>Many students study abroad 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 smtClean="0">
                <a:ea typeface="ＭＳ Ｐゴシック" pitchFamily="34" charset="-128"/>
              </a:rPr>
              <a:t>On-campus housing and dormitories are common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>
                <a:ea typeface="ＭＳ Ｐゴシック" pitchFamily="34" charset="-128"/>
              </a:rPr>
              <a:t>M</a:t>
            </a:r>
            <a:r>
              <a:rPr lang="en-US" sz="3000" dirty="0" smtClean="0">
                <a:ea typeface="ＭＳ Ｐゴシック" pitchFamily="34" charset="-128"/>
              </a:rPr>
              <a:t>any extracurricular opportunities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 smtClean="0">
                <a:ea typeface="ＭＳ Ｐゴシック" pitchFamily="34" charset="-128"/>
              </a:rPr>
              <a:t>On average, make more money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3000" dirty="0" smtClean="0">
                <a:ea typeface="ＭＳ Ｐゴシック" pitchFamily="34" charset="-128"/>
              </a:rPr>
              <a:t>Can earn an advanced degree</a:t>
            </a:r>
          </a:p>
        </p:txBody>
      </p:sp>
      <p:pic>
        <p:nvPicPr>
          <p:cNvPr id="5" name="Picture 2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5" t="38232" r="53233" b="32272"/>
          <a:stretch/>
        </p:blipFill>
        <p:spPr bwMode="auto">
          <a:xfrm>
            <a:off x="5257799" y="4840758"/>
            <a:ext cx="3862137" cy="202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6550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Interview a Partner</a:t>
            </a:r>
            <a:br>
              <a:rPr lang="en-US" dirty="0" smtClean="0"/>
            </a:br>
            <a:r>
              <a:rPr lang="en-US" sz="3600" i="1" dirty="0" smtClean="0"/>
              <a:t>Types of Colleges 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0" y="1447800"/>
            <a:ext cx="9144000" cy="5410200"/>
          </a:xfrm>
        </p:spPr>
        <p:txBody>
          <a:bodyPr>
            <a:normAutofit/>
          </a:bodyPr>
          <a:lstStyle/>
          <a:p>
            <a:pPr marL="0" indent="0">
              <a:spcBef>
                <a:spcPts val="200"/>
              </a:spcBef>
              <a:buNone/>
            </a:pPr>
            <a:r>
              <a:rPr lang="en-US" sz="2900" dirty="0" smtClean="0"/>
              <a:t>Which, if any, of the points below make </a:t>
            </a:r>
            <a:r>
              <a:rPr lang="en-US" sz="2900" b="1" u="sng" dirty="0" smtClean="0"/>
              <a:t>technical</a:t>
            </a:r>
            <a:r>
              <a:rPr lang="en-US" sz="2900" dirty="0" smtClean="0"/>
              <a:t> colleges more attractive to you?</a:t>
            </a:r>
          </a:p>
          <a:p>
            <a:pPr marL="512763" lvl="1" indent="-112713">
              <a:spcBef>
                <a:spcPts val="200"/>
              </a:spcBef>
            </a:pPr>
            <a:r>
              <a:rPr lang="en-US" sz="2600" dirty="0" smtClean="0">
                <a:ea typeface="ＭＳ Ｐゴシック" pitchFamily="34" charset="-128"/>
              </a:rPr>
              <a:t> </a:t>
            </a:r>
            <a:r>
              <a:rPr lang="en-US" sz="2400" dirty="0" smtClean="0">
                <a:ea typeface="ＭＳ Ｐゴシック" pitchFamily="34" charset="-128"/>
              </a:rPr>
              <a:t>Education focus, many students work with their hands, 95% get jobs right away, less time: 2 months to 2 years, less expensive, other</a:t>
            </a:r>
            <a:endParaRPr lang="en-US" sz="2400" dirty="0">
              <a:ea typeface="ＭＳ Ｐゴシック" pitchFamily="34" charset="-128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US" sz="2900" dirty="0" smtClean="0"/>
              <a:t>Which</a:t>
            </a:r>
            <a:r>
              <a:rPr lang="en-US" sz="2900" dirty="0"/>
              <a:t>, if any, of the points below make </a:t>
            </a:r>
            <a:r>
              <a:rPr lang="en-US" sz="2900" b="1" u="sng" dirty="0" smtClean="0"/>
              <a:t>community</a:t>
            </a:r>
            <a:r>
              <a:rPr lang="en-US" sz="2900" dirty="0" smtClean="0"/>
              <a:t> </a:t>
            </a:r>
            <a:r>
              <a:rPr lang="en-US" sz="2900" dirty="0"/>
              <a:t>colleges more attractive to you?</a:t>
            </a:r>
          </a:p>
          <a:p>
            <a:pPr marL="512763" lvl="1" indent="-112713">
              <a:spcBef>
                <a:spcPts val="200"/>
              </a:spcBef>
            </a:pPr>
            <a:r>
              <a:rPr lang="en-US" sz="2400" dirty="0">
                <a:ea typeface="ＭＳ Ｐゴシック" pitchFamily="34" charset="-128"/>
              </a:rPr>
              <a:t> G</a:t>
            </a:r>
            <a:r>
              <a:rPr lang="en-US" sz="2400" dirty="0" smtClean="0">
                <a:ea typeface="ＭＳ Ｐゴシック" pitchFamily="34" charset="-128"/>
              </a:rPr>
              <a:t>eneral education classes, less time: 2 years, evening &amp; weekend classes, smaller class size, less expensive, live at home, other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2900" dirty="0" smtClean="0"/>
              <a:t>Which</a:t>
            </a:r>
            <a:r>
              <a:rPr lang="en-US" sz="2900" dirty="0"/>
              <a:t>, if any, of the points below make </a:t>
            </a:r>
            <a:r>
              <a:rPr lang="en-US" sz="2900" b="1" u="sng" dirty="0" smtClean="0"/>
              <a:t>4-year</a:t>
            </a:r>
            <a:r>
              <a:rPr lang="en-US" sz="2900" dirty="0" smtClean="0"/>
              <a:t> </a:t>
            </a:r>
            <a:r>
              <a:rPr lang="en-US" sz="2900" dirty="0"/>
              <a:t>colleges more attractive to you?</a:t>
            </a:r>
          </a:p>
          <a:p>
            <a:pPr marL="512763" lvl="1" indent="-112713">
              <a:spcBef>
                <a:spcPts val="200"/>
              </a:spcBef>
            </a:pPr>
            <a:r>
              <a:rPr lang="en-US" sz="2600" dirty="0">
                <a:ea typeface="ＭＳ Ｐゴシック" pitchFamily="34" charset="-128"/>
              </a:rPr>
              <a:t> </a:t>
            </a:r>
            <a:r>
              <a:rPr lang="en-US" sz="2400" dirty="0" smtClean="0">
                <a:ea typeface="ＭＳ Ｐゴシック" pitchFamily="34" charset="-128"/>
              </a:rPr>
              <a:t>Study abroad, on-campus housing, on average: make more money, many extracurricular activities, earn an advanced degree, other</a:t>
            </a:r>
            <a:endParaRPr lang="en-US" sz="2400" dirty="0" smtClean="0"/>
          </a:p>
          <a:p>
            <a:pPr>
              <a:spcBef>
                <a:spcPts val="200"/>
              </a:spcBef>
            </a:pPr>
            <a:endParaRPr lang="en-US" sz="2700" dirty="0" smtClean="0"/>
          </a:p>
          <a:p>
            <a:pPr>
              <a:spcBef>
                <a:spcPts val="200"/>
              </a:spcBef>
            </a:pPr>
            <a:endParaRPr lang="en-US" sz="3100" dirty="0" smtClean="0"/>
          </a:p>
        </p:txBody>
      </p:sp>
    </p:spTree>
    <p:extLst>
      <p:ext uri="{BB962C8B-B14F-4D97-AF65-F5344CB8AC3E}">
        <p14:creationId xmlns:p14="http://schemas.microsoft.com/office/powerpoint/2010/main" val="1834979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35998</TotalTime>
  <Words>554</Words>
  <Application>Microsoft Macintosh PowerPoint</Application>
  <PresentationFormat>On-screen Show (4:3)</PresentationFormat>
  <Paragraphs>78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Exploring the Right Postsecondary Fit Types of Colleges</vt:lpstr>
      <vt:lpstr>Type of Colleges</vt:lpstr>
      <vt:lpstr>Video: Technical &amp; Career Colleges</vt:lpstr>
      <vt:lpstr>Technical &amp; Career College Highlights</vt:lpstr>
      <vt:lpstr>Video: Community Colleges</vt:lpstr>
      <vt:lpstr>Community College Highlights</vt:lpstr>
      <vt:lpstr>Video: 4-Year Colleges and Universities</vt:lpstr>
      <vt:lpstr>4-Year Colleges &amp; Universities Highlights</vt:lpstr>
      <vt:lpstr>Interview a Partner Types of Colleges  </vt:lpstr>
    </vt:vector>
  </TitlesOfParts>
  <Company>뿿붠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wtm spps</dc:creator>
  <cp:lastModifiedBy>User</cp:lastModifiedBy>
  <cp:revision>684</cp:revision>
  <cp:lastPrinted>2008-07-28T22:46:31Z</cp:lastPrinted>
  <dcterms:created xsi:type="dcterms:W3CDTF">2011-05-09T17:39:49Z</dcterms:created>
  <dcterms:modified xsi:type="dcterms:W3CDTF">2013-09-11T18:55:55Z</dcterms:modified>
</cp:coreProperties>
</file>